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86" r:id="rId2"/>
    <p:sldId id="256" r:id="rId3"/>
    <p:sldId id="257" r:id="rId4"/>
    <p:sldId id="299" r:id="rId5"/>
    <p:sldId id="258" r:id="rId6"/>
    <p:sldId id="287" r:id="rId7"/>
  </p:sldIdLst>
  <p:sldSz cx="12192000" cy="6858000"/>
  <p:notesSz cx="6888163" cy="100203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1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EE280"/>
    <a:srgbClr val="FFFF66"/>
    <a:srgbClr val="FFCC66"/>
    <a:srgbClr val="C3CE32"/>
    <a:srgbClr val="C49726"/>
    <a:srgbClr val="CD9D25"/>
    <a:srgbClr val="DAAB3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330" autoAdjust="0"/>
    <p:restoredTop sz="94660"/>
  </p:normalViewPr>
  <p:slideViewPr>
    <p:cSldViewPr snapToGrid="0" showGuides="1">
      <p:cViewPr varScale="1">
        <p:scale>
          <a:sx n="70" d="100"/>
          <a:sy n="70" d="100"/>
        </p:scale>
        <p:origin x="444" y="60"/>
      </p:cViewPr>
      <p:guideLst>
        <p:guide orient="horz" pos="2160"/>
        <p:guide pos="381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sus_comuns\Desktop\&#1044;&#1048;&#1040;&#1043;&#1056;&#1040;&#1052;&#1040;.xls" TargetMode="External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asus_comuns\Desktop\&#1044;&#1048;&#1040;&#1043;&#1056;&#1040;&#1052;&#1040;.xls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i="0"/>
            </a:pPr>
            <a:r>
              <a:rPr lang="ru-RU" sz="2800" b="1" i="0" dirty="0" err="1"/>
              <a:t>Загальна</a:t>
            </a:r>
            <a:r>
              <a:rPr lang="ru-RU" sz="2800" b="1" i="0" dirty="0"/>
              <a:t> сума </a:t>
            </a:r>
            <a:r>
              <a:rPr lang="ru-RU" sz="2800" b="1" i="0" dirty="0" err="1"/>
              <a:t>отриманих</a:t>
            </a:r>
            <a:r>
              <a:rPr lang="ru-RU" sz="2800" b="1" i="0" dirty="0"/>
              <a:t> </a:t>
            </a:r>
            <a:r>
              <a:rPr lang="ru-RU" sz="2800" b="1" i="0" dirty="0" err="1"/>
              <a:t>доходів</a:t>
            </a:r>
            <a:r>
              <a:rPr lang="ru-RU" sz="2800" b="1" i="0" dirty="0"/>
              <a:t>, </a:t>
            </a:r>
            <a:r>
              <a:rPr lang="ru-RU" sz="2800" b="1" i="0" dirty="0" err="1"/>
              <a:t>тис.грн</a:t>
            </a:r>
            <a:r>
              <a:rPr lang="ru-RU" sz="2800" b="1" i="0" dirty="0"/>
              <a:t>. </a:t>
            </a:r>
          </a:p>
        </c:rich>
      </c:tx>
      <c:layout>
        <c:manualLayout>
          <c:xMode val="edge"/>
          <c:yMode val="edge"/>
          <c:x val="0.19524032277520911"/>
          <c:y val="2.5172855807042815E-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99CCFF"/>
            </a:solidFill>
          </c:spPr>
          <c:invertIfNegative val="0"/>
          <c:dLbls>
            <c:dLbl>
              <c:idx val="0"/>
              <c:layout>
                <c:manualLayout>
                  <c:x val="1.9446742710880149E-3"/>
                  <c:y val="-0.29247469066366705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Bookman Old Style" pitchFamily="18" charset="0"/>
                      </a:defRPr>
                    </a:pPr>
                    <a:r>
                      <a:rPr lang="en-US" sz="1800" b="1">
                        <a:latin typeface="Bookman Old Style" pitchFamily="18" charset="0"/>
                      </a:rPr>
                      <a:t>21 193,7</a:t>
                    </a:r>
                    <a:endParaRPr lang="en-US" sz="1800"/>
                  </a:p>
                </c:rich>
              </c:tx>
              <c:spPr/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0-C19E-4F37-9EA0-93731C6CEB47}"/>
                </c:ext>
              </c:extLst>
            </c:dLbl>
            <c:dLbl>
              <c:idx val="1"/>
              <c:layout>
                <c:manualLayout>
                  <c:x val="2.3741447067950625E-3"/>
                  <c:y val="-0.32646792700244381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Bookman Old Style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C19E-4F37-9EA0-93731C6CEB47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Bookman Old Style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'ткс доходи'!$B$4:$B$5</c:f>
              <c:strCache>
                <c:ptCount val="2"/>
                <c:pt idx="0">
                  <c:v>2025 рік</c:v>
                </c:pt>
                <c:pt idx="1">
                  <c:v>2026 рік</c:v>
                </c:pt>
              </c:strCache>
            </c:strRef>
          </c:cat>
          <c:val>
            <c:numRef>
              <c:f>'ткс доходи'!$C$4:$C$5</c:f>
              <c:numCache>
                <c:formatCode>#,##0.0</c:formatCode>
                <c:ptCount val="2"/>
                <c:pt idx="0">
                  <c:v>21193.7</c:v>
                </c:pt>
                <c:pt idx="1">
                  <c:v>23309.599999999999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C19E-4F37-9EA0-93731C6CEB47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8388704"/>
        <c:axId val="1"/>
      </c:barChart>
      <c:catAx>
        <c:axId val="34838870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"/>
        <c:crossesAt val="0"/>
        <c:auto val="1"/>
        <c:lblAlgn val="ctr"/>
        <c:lblOffset val="100"/>
        <c:noMultiLvlLbl val="0"/>
      </c:catAx>
      <c:valAx>
        <c:axId val="1"/>
        <c:scaling>
          <c:orientation val="minMax"/>
          <c:min val="0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348388704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ru-RU" sz="2800" b="1" i="0" dirty="0" err="1"/>
              <a:t>Загальна</a:t>
            </a:r>
            <a:r>
              <a:rPr lang="ru-RU" sz="2800" b="1" i="0" dirty="0"/>
              <a:t> сума </a:t>
            </a:r>
            <a:r>
              <a:rPr lang="ru-RU" sz="2800" b="1" i="0" dirty="0" err="1"/>
              <a:t>витрат</a:t>
            </a:r>
            <a:r>
              <a:rPr lang="ru-RU" sz="2800" b="1" i="0" dirty="0"/>
              <a:t>, </a:t>
            </a:r>
            <a:r>
              <a:rPr lang="ru-RU" sz="2800" b="1" i="0" dirty="0" err="1"/>
              <a:t>тис.грн</a:t>
            </a:r>
            <a:r>
              <a:rPr lang="ru-RU" sz="2800" b="1" i="0" dirty="0"/>
              <a:t>. </a:t>
            </a:r>
          </a:p>
        </c:rich>
      </c:tx>
      <c:layout>
        <c:manualLayout>
          <c:xMode val="edge"/>
          <c:yMode val="edge"/>
          <c:x val="0.28610405690477614"/>
          <c:y val="1.6372328458942632E-2"/>
        </c:manualLayout>
      </c:layout>
      <c:overlay val="0"/>
    </c:title>
    <c:autoTitleDeleted val="0"/>
    <c:plotArea>
      <c:layout/>
      <c:barChart>
        <c:barDir val="col"/>
        <c:grouping val="stacked"/>
        <c:varyColors val="0"/>
        <c:ser>
          <c:idx val="0"/>
          <c:order val="0"/>
          <c:spPr>
            <a:solidFill>
              <a:srgbClr val="7EE280"/>
            </a:solidFill>
          </c:spPr>
          <c:invertIfNegative val="0"/>
          <c:dLbls>
            <c:dLbl>
              <c:idx val="0"/>
              <c:layout>
                <c:manualLayout>
                  <c:x val="-2.777875906007617E-3"/>
                  <c:y val="-0.2968036949926714"/>
                </c:manualLayout>
              </c:layout>
              <c:tx>
                <c:rich>
                  <a:bodyPr/>
                  <a:lstStyle/>
                  <a:p>
                    <a:pPr>
                      <a:defRPr sz="1800" b="1">
                        <a:latin typeface="Bookman Old Style" pitchFamily="18" charset="0"/>
                      </a:defRPr>
                    </a:pPr>
                    <a:r>
                      <a:rPr lang="en-US" sz="1800" b="1">
                        <a:latin typeface="Bookman Old Style" pitchFamily="18" charset="0"/>
                      </a:rPr>
                      <a:t>21 116,5</a:t>
                    </a:r>
                    <a:endParaRPr lang="en-US" sz="1800"/>
                  </a:p>
                </c:rich>
              </c:tx>
              <c:spPr/>
              <c:dLblPos val="ctr"/>
              <c:showLegendKey val="0"/>
              <c:showVal val="0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0-8B8E-4742-A163-EA254777F533}"/>
                </c:ext>
              </c:extLst>
            </c:dLbl>
            <c:dLbl>
              <c:idx val="1"/>
              <c:layout>
                <c:manualLayout>
                  <c:x val="8.4611737582387832E-3"/>
                  <c:y val="-0.3097492927020486"/>
                </c:manualLayout>
              </c:layout>
              <c:spPr/>
              <c:txPr>
                <a:bodyPr/>
                <a:lstStyle/>
                <a:p>
                  <a:pPr>
                    <a:defRPr sz="1800" b="1">
                      <a:latin typeface="Bookman Old Style" pitchFamily="18" charset="0"/>
                    </a:defRPr>
                  </a:pPr>
                  <a:endParaRPr lang="ru-RU"/>
                </a:p>
              </c:txPr>
              <c:dLblPos val="ctr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  <c:ext xmlns:c16="http://schemas.microsoft.com/office/drawing/2014/chart" uri="{C3380CC4-5D6E-409C-BE32-E72D297353CC}">
                  <c16:uniqueId val="{00000001-8B8E-4742-A163-EA254777F533}"/>
                </c:ext>
              </c:extLst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800" b="1">
                    <a:latin typeface="Bookman Old Style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'ткс витрати'!$B$4:$B$5</c:f>
              <c:strCache>
                <c:ptCount val="2"/>
                <c:pt idx="0">
                  <c:v>2025 рік</c:v>
                </c:pt>
                <c:pt idx="1">
                  <c:v>2026 рік</c:v>
                </c:pt>
              </c:strCache>
            </c:strRef>
          </c:cat>
          <c:val>
            <c:numRef>
              <c:f>'ткс витрати'!$C$4:$C$5</c:f>
              <c:numCache>
                <c:formatCode>#,##0.0</c:formatCode>
                <c:ptCount val="2"/>
                <c:pt idx="0">
                  <c:v>21116.5</c:v>
                </c:pt>
                <c:pt idx="1">
                  <c:v>23298.9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8B8E-4742-A163-EA254777F53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48389688"/>
        <c:axId val="1"/>
      </c:barChart>
      <c:catAx>
        <c:axId val="34838968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 i="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"/>
        <c:crossesAt val="0"/>
        <c:auto val="1"/>
        <c:lblAlgn val="ctr"/>
        <c:lblOffset val="100"/>
        <c:noMultiLvlLbl val="0"/>
      </c:catAx>
      <c:valAx>
        <c:axId val="1"/>
        <c:scaling>
          <c:orientation val="minMax"/>
          <c:min val="0"/>
        </c:scaling>
        <c:delete val="0"/>
        <c:axPos val="l"/>
        <c:numFmt formatCode="#,##0.0" sourceLinked="1"/>
        <c:majorTickMark val="out"/>
        <c:minorTickMark val="none"/>
        <c:tickLblPos val="nextTo"/>
        <c:txPr>
          <a:bodyPr/>
          <a:lstStyle/>
          <a:p>
            <a:pPr>
              <a:defRPr sz="1400" b="0"/>
            </a:pPr>
            <a:endParaRPr lang="ru-RU"/>
          </a:p>
        </c:txPr>
        <c:crossAx val="348389688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0.43128</cdr:x>
      <cdr:y>0.26458</cdr:y>
    </cdr:from>
    <cdr:to>
      <cdr:x>0.6512</cdr:x>
      <cdr:y>0.55713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20308764">
          <a:off x="4532244" y="1661799"/>
          <a:ext cx="2311090" cy="1837452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>
          <a:solidFill>
            <a:srgbClr val="FFFF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50" b="1" i="0" dirty="0">
            <a:solidFill>
              <a:schemeClr val="tx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  <a:p xmlns:a="http://schemas.openxmlformats.org/drawingml/2006/main">
          <a:pPr algn="ctr"/>
          <a:r>
            <a:rPr lang="ru-RU" sz="1600" b="1" i="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+2 115,9 </a:t>
          </a:r>
          <a:r>
            <a:rPr lang="ru-RU" sz="1600" b="1" i="0" dirty="0" err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тис.грн</a:t>
          </a:r>
          <a:r>
            <a:rPr lang="ru-RU" sz="1600" b="1" i="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. (+10%)</a:t>
          </a:r>
          <a:endParaRPr lang="ru-RU" sz="1600" b="1" i="0" dirty="0">
            <a:solidFill>
              <a:schemeClr val="tx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0.4298</cdr:x>
      <cdr:y>0.26862</cdr:y>
    </cdr:from>
    <cdr:to>
      <cdr:x>0.66716</cdr:x>
      <cdr:y>0.58179</cdr:y>
    </cdr:to>
    <cdr:sp macro="" textlink="">
      <cdr:nvSpPr>
        <cdr:cNvPr id="2" name="Стрелка вправо 1"/>
        <cdr:cNvSpPr/>
      </cdr:nvSpPr>
      <cdr:spPr>
        <a:xfrm xmlns:a="http://schemas.openxmlformats.org/drawingml/2006/main" rot="20308764">
          <a:off x="3918322" y="1576123"/>
          <a:ext cx="2164021" cy="1837452"/>
        </a:xfrm>
        <a:prstGeom xmlns:a="http://schemas.openxmlformats.org/drawingml/2006/main" prst="rightArrow">
          <a:avLst/>
        </a:prstGeom>
        <a:solidFill xmlns:a="http://schemas.openxmlformats.org/drawingml/2006/main">
          <a:schemeClr val="accent4">
            <a:lumMod val="60000"/>
            <a:lumOff val="40000"/>
          </a:schemeClr>
        </a:solidFill>
        <a:ln xmlns:a="http://schemas.openxmlformats.org/drawingml/2006/main">
          <a:solidFill>
            <a:srgbClr val="FFFF00"/>
          </a:soli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rtlCol="0" anchor="t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endParaRPr lang="ru-RU" sz="1050" b="1" i="0" dirty="0">
            <a:solidFill>
              <a:schemeClr val="tx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  <a:p xmlns:a="http://schemas.openxmlformats.org/drawingml/2006/main">
          <a:pPr algn="ctr"/>
          <a:r>
            <a:rPr lang="ru-RU" sz="1600" b="1" i="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+</a:t>
          </a:r>
          <a:r>
            <a:rPr lang="ru-RU" sz="1600" b="1" i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2 </a:t>
          </a:r>
          <a:r>
            <a:rPr lang="ru-RU" sz="1600" b="1" i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182,4 </a:t>
          </a:r>
          <a:r>
            <a:rPr lang="ru-RU" sz="1600" b="1" i="0" dirty="0" err="1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тис.грн</a:t>
          </a:r>
          <a:r>
            <a:rPr lang="ru-RU" sz="1600" b="1" i="0" dirty="0" smtClean="0">
              <a:solidFill>
                <a:schemeClr val="tx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rPr>
            <a:t>. (+10%)</a:t>
          </a:r>
          <a:endParaRPr lang="ru-RU" sz="1600" b="1" i="0" dirty="0">
            <a:solidFill>
              <a:schemeClr val="tx1"/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a:endParaRPr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466" cy="503030"/>
          </a:xfrm>
          <a:prstGeom prst="rect">
            <a:avLst/>
          </a:prstGeom>
        </p:spPr>
        <p:txBody>
          <a:bodyPr vert="horz" lIns="93122" tIns="46561" rIns="93122" bIns="4656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901074" y="0"/>
            <a:ext cx="2985465" cy="503030"/>
          </a:xfrm>
          <a:prstGeom prst="rect">
            <a:avLst/>
          </a:prstGeom>
        </p:spPr>
        <p:txBody>
          <a:bodyPr vert="horz" lIns="93122" tIns="46561" rIns="93122" bIns="46561" rtlCol="0"/>
          <a:lstStyle>
            <a:lvl1pPr algn="r">
              <a:defRPr sz="1200"/>
            </a:lvl1pPr>
          </a:lstStyle>
          <a:p>
            <a:fld id="{595D1BC3-C1CD-4A41-92E6-C7ED058343C0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517270"/>
            <a:ext cx="2985466" cy="503030"/>
          </a:xfrm>
          <a:prstGeom prst="rect">
            <a:avLst/>
          </a:prstGeom>
        </p:spPr>
        <p:txBody>
          <a:bodyPr vert="horz" lIns="93122" tIns="46561" rIns="93122" bIns="4656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901074" y="9517270"/>
            <a:ext cx="2985465" cy="503030"/>
          </a:xfrm>
          <a:prstGeom prst="rect">
            <a:avLst/>
          </a:prstGeom>
        </p:spPr>
        <p:txBody>
          <a:bodyPr vert="horz" lIns="93122" tIns="46561" rIns="93122" bIns="46561" rtlCol="0" anchor="b"/>
          <a:lstStyle>
            <a:lvl1pPr algn="r">
              <a:defRPr sz="1200"/>
            </a:lvl1pPr>
          </a:lstStyle>
          <a:p>
            <a:fld id="{121C7755-02A6-4DAB-ACB0-7686845E7E7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9486772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85466" cy="503030"/>
          </a:xfrm>
          <a:prstGeom prst="rect">
            <a:avLst/>
          </a:prstGeom>
        </p:spPr>
        <p:txBody>
          <a:bodyPr vert="horz" lIns="93122" tIns="46561" rIns="93122" bIns="46561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901074" y="0"/>
            <a:ext cx="2985465" cy="503030"/>
          </a:xfrm>
          <a:prstGeom prst="rect">
            <a:avLst/>
          </a:prstGeom>
        </p:spPr>
        <p:txBody>
          <a:bodyPr vert="horz" lIns="93122" tIns="46561" rIns="93122" bIns="46561" rtlCol="0"/>
          <a:lstStyle>
            <a:lvl1pPr algn="r">
              <a:defRPr sz="1200"/>
            </a:lvl1pPr>
          </a:lstStyle>
          <a:p>
            <a:fld id="{1FED4B8A-9A7A-4648-A5EF-76410C6DC4D7}" type="datetimeFigureOut">
              <a:rPr lang="ru-RU" smtClean="0"/>
              <a:t>16.02.2026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52538"/>
            <a:ext cx="6011863" cy="33813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22" tIns="46561" rIns="93122" bIns="46561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8330" y="4822320"/>
            <a:ext cx="5511505" cy="3945240"/>
          </a:xfrm>
          <a:prstGeom prst="rect">
            <a:avLst/>
          </a:prstGeom>
        </p:spPr>
        <p:txBody>
          <a:bodyPr vert="horz" lIns="93122" tIns="46561" rIns="93122" bIns="46561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517270"/>
            <a:ext cx="2985466" cy="503030"/>
          </a:xfrm>
          <a:prstGeom prst="rect">
            <a:avLst/>
          </a:prstGeom>
        </p:spPr>
        <p:txBody>
          <a:bodyPr vert="horz" lIns="93122" tIns="46561" rIns="93122" bIns="46561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901074" y="9517270"/>
            <a:ext cx="2985465" cy="503030"/>
          </a:xfrm>
          <a:prstGeom prst="rect">
            <a:avLst/>
          </a:prstGeom>
        </p:spPr>
        <p:txBody>
          <a:bodyPr vert="horz" lIns="93122" tIns="46561" rIns="93122" bIns="46561" rtlCol="0" anchor="b"/>
          <a:lstStyle>
            <a:lvl1pPr algn="r">
              <a:defRPr sz="1200"/>
            </a:lvl1pPr>
          </a:lstStyle>
          <a:p>
            <a:fld id="{F149A2D1-9731-49E1-9969-7D4D9CA8BBB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173138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767181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590328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14298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55717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04758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149A2D1-9731-49E1-9969-7D4D9CA8BBB9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57126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4"/>
            <a:ext cx="9144000" cy="476676"/>
          </a:xfrm>
        </p:spPr>
        <p:txBody>
          <a:bodyPr anchor="b">
            <a:normAutofit/>
          </a:bodyPr>
          <a:lstStyle>
            <a:lvl1pPr algn="ctr">
              <a:defRPr sz="3200" b="0" i="0" u="none">
                <a:solidFill>
                  <a:schemeClr val="tx1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751314"/>
          </a:xfr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marL="0" indent="0" algn="just">
              <a:buNone/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8371216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003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109448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6594599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18269"/>
            <a:ext cx="10515600" cy="381831"/>
          </a:xfrm>
        </p:spPr>
        <p:txBody>
          <a:bodyPr>
            <a:noAutofit/>
          </a:bodyPr>
          <a:lstStyle>
            <a:lvl1pPr>
              <a:defRPr sz="2800" b="1" i="1" u="sng">
                <a:solidFill>
                  <a:srgbClr val="C49726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2115790"/>
          </a:xfrm>
          <a:solidFill>
            <a:schemeClr val="bg1"/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 b="0">
                <a:solidFill>
                  <a:schemeClr val="accent1">
                    <a:lumMod val="50000"/>
                  </a:schemeClr>
                </a:solidFill>
              </a:defRPr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2918511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6909358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465174"/>
            <a:ext cx="10515600" cy="334926"/>
          </a:xfrm>
        </p:spPr>
        <p:txBody>
          <a:bodyPr>
            <a:noAutofit/>
          </a:bodyPr>
          <a:lstStyle>
            <a:lvl1pPr>
              <a:defRPr sz="2800" b="1" i="1" u="sng">
                <a:solidFill>
                  <a:srgbClr val="C49726"/>
                </a:solidFill>
              </a:defRPr>
            </a:lvl1pPr>
          </a:lstStyle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2115790"/>
          </a:xfrm>
          <a:solidFill>
            <a:schemeClr val="accent1">
              <a:tint val="20000"/>
            </a:schemeClr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4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2115790"/>
          </a:xfrm>
          <a:solidFill>
            <a:schemeClr val="accent1">
              <a:tint val="20000"/>
            </a:schemeClr>
          </a:solidFill>
          <a:ln w="31750">
            <a:solidFill>
              <a:schemeClr val="accent1"/>
            </a:solidFill>
          </a:ln>
          <a:effectLst>
            <a:outerShdw blurRad="469900" dist="241300" dir="8100000" algn="tr" rotWithShape="0">
              <a:schemeClr val="accent1">
                <a:lumMod val="50000"/>
                <a:alpha val="50000"/>
              </a:schemeClr>
            </a:outerShdw>
          </a:effectLst>
        </p:spPr>
        <p:txBody>
          <a:bodyPr lIns="180000" tIns="180000" rIns="180000" bIns="180000">
            <a:spAutoFit/>
          </a:bodyPr>
          <a:lstStyle>
            <a:lvl1pPr algn="l">
              <a:defRPr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5938880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14752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20262146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424672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2098085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9242641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55000"/>
            <a:lum/>
          </a:blip>
          <a:srcRect/>
          <a:stretch>
            <a:fillRect t="2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873652"/>
            <a:ext cx="10515600" cy="39977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dirty="0"/>
              <a:t>Образец заголовка</a:t>
            </a:r>
            <a:endParaRPr lang="uk-UA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uk-UA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0CC40B-C58F-49AC-9674-F8136A218654}" type="datetimeFigureOut">
              <a:rPr lang="uk-UA" smtClean="0"/>
              <a:t>16.02.2026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88544B-DDAA-40E5-87E8-86AC7180ED12}" type="slidenum">
              <a:rPr lang="uk-UA" smtClean="0"/>
              <a:t>‹#›</a:t>
            </a:fld>
            <a:endParaRPr lang="uk-UA"/>
          </a:p>
        </p:txBody>
      </p:sp>
    </p:spTree>
    <p:extLst>
      <p:ext uri="{BB962C8B-B14F-4D97-AF65-F5344CB8AC3E}">
        <p14:creationId xmlns:p14="http://schemas.microsoft.com/office/powerpoint/2010/main" val="35067287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lang="uk-UA" sz="2800" b="1" i="1" u="sng" kern="1200" baseline="0" dirty="0" smtClean="0">
          <a:solidFill>
            <a:srgbClr val="C49726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>
        <p15:guide id="1" orient="horz" pos="504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1417982" y="3570936"/>
            <a:ext cx="9144000" cy="1693110"/>
          </a:xfrm>
        </p:spPr>
        <p:txBody>
          <a:bodyPr/>
          <a:lstStyle/>
          <a:p>
            <a:pPr algn="ctr"/>
            <a:r>
              <a:rPr lang="uk-UA" sz="4800" b="1" dirty="0" smtClean="0"/>
              <a:t>Фінансовий план</a:t>
            </a:r>
            <a:r>
              <a:rPr lang="en-US" sz="4800" b="1" dirty="0" smtClean="0"/>
              <a:t>                                                         </a:t>
            </a:r>
            <a:r>
              <a:rPr lang="uk-UA" sz="4800" b="1" dirty="0" smtClean="0"/>
              <a:t>                           на 2026 рік</a:t>
            </a:r>
            <a:endParaRPr lang="uk-UA" sz="4800" b="1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879216" y="999234"/>
            <a:ext cx="1022153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err="1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Комунальне</a:t>
            </a:r>
            <a:r>
              <a:rPr lang="ru-RU" sz="4000" b="1" dirty="0" smtClean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підприємство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b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</a:b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Тростянецької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</a:t>
            </a:r>
            <a:r>
              <a:rPr lang="ru-RU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міської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 ради «</a:t>
            </a:r>
            <a:r>
              <a:rPr lang="uk-UA" sz="4000" b="1" dirty="0" err="1">
                <a:solidFill>
                  <a:schemeClr val="accent1">
                    <a:lumMod val="75000"/>
                  </a:schemeClr>
                </a:solidFill>
                <a:latin typeface="+mj-lt"/>
              </a:rPr>
              <a:t>Тростянецькомунсервіс</a:t>
            </a:r>
            <a:r>
              <a:rPr lang="ru-RU" sz="4000" b="1" dirty="0">
                <a:solidFill>
                  <a:schemeClr val="accent1">
                    <a:lumMod val="75000"/>
                  </a:schemeClr>
                </a:solidFill>
                <a:latin typeface="+mj-lt"/>
              </a:rPr>
              <a:t>»</a:t>
            </a:r>
            <a:endParaRPr lang="uk-UA" sz="4000" b="1" dirty="0">
              <a:solidFill>
                <a:schemeClr val="accent1">
                  <a:lumMod val="75000"/>
                </a:schemeClr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364650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14848613"/>
              </p:ext>
            </p:extLst>
          </p:nvPr>
        </p:nvGraphicFramePr>
        <p:xfrm>
          <a:off x="846161" y="341194"/>
          <a:ext cx="10508776" cy="628081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127247958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8"/>
          <p:cNvSpPr>
            <a:spLocks noChangeArrowheads="1"/>
          </p:cNvSpPr>
          <p:nvPr/>
        </p:nvSpPr>
        <p:spPr bwMode="auto">
          <a:xfrm>
            <a:off x="434217" y="699092"/>
            <a:ext cx="1646238" cy="571500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ВСЬОГО ДОХОДІВ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ЗА 2025 РІК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21 193,7</a:t>
            </a:r>
            <a:r>
              <a:rPr kumimoji="0" lang="uk-UA" altLang="ru-RU" sz="2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600" b="1" i="0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ТИС.ГРН.</a:t>
            </a:r>
            <a:endParaRPr kumimoji="0" lang="uk-UA" altLang="ru-RU" sz="1800" b="0" i="0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AutoShape 6"/>
          <p:cNvSpPr>
            <a:spLocks noChangeArrowheads="1"/>
          </p:cNvSpPr>
          <p:nvPr/>
        </p:nvSpPr>
        <p:spPr bwMode="auto">
          <a:xfrm>
            <a:off x="3874466" y="1996046"/>
            <a:ext cx="4219575" cy="24479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Власні надходження підприємства від наданих послуг (водопостачання, водовідведення та інші послуги)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 рік – 19 596,3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 рік – 22 573,0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3765965" y="4740962"/>
            <a:ext cx="4246563" cy="167313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Фінансова підтримка з місцевого бюджету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2025 рік – 1 597,4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2026 рік – 736,6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3"/>
          <p:cNvSpPr>
            <a:spLocks noChangeShapeType="1"/>
          </p:cNvSpPr>
          <p:nvPr/>
        </p:nvSpPr>
        <p:spPr bwMode="auto">
          <a:xfrm flipV="1">
            <a:off x="2080456" y="2879677"/>
            <a:ext cx="1794010" cy="709683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" name="AutoShape 7"/>
          <p:cNvSpPr>
            <a:spLocks noChangeArrowheads="1"/>
          </p:cNvSpPr>
          <p:nvPr/>
        </p:nvSpPr>
        <p:spPr bwMode="auto">
          <a:xfrm>
            <a:off x="9698038" y="699093"/>
            <a:ext cx="1646238" cy="564832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ВСЬОГО ДОХОДІВ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20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2026 РІК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23 309,6 </a:t>
            </a: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ТИС.ГРН.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AutoShape 1"/>
          <p:cNvSpPr>
            <a:spLocks noChangeShapeType="1"/>
          </p:cNvSpPr>
          <p:nvPr/>
        </p:nvSpPr>
        <p:spPr bwMode="auto">
          <a:xfrm flipH="1" flipV="1">
            <a:off x="8094039" y="2879679"/>
            <a:ext cx="1603998" cy="58685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Rectangle 9"/>
          <p:cNvSpPr>
            <a:spLocks noChangeArrowheads="1"/>
          </p:cNvSpPr>
          <p:nvPr/>
        </p:nvSpPr>
        <p:spPr bwMode="auto">
          <a:xfrm>
            <a:off x="133350" y="111457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2" name="Rectangle 13"/>
          <p:cNvSpPr>
            <a:spLocks noChangeArrowheads="1"/>
          </p:cNvSpPr>
          <p:nvPr/>
        </p:nvSpPr>
        <p:spPr bwMode="auto">
          <a:xfrm>
            <a:off x="2501765" y="405904"/>
            <a:ext cx="6545703" cy="12157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                                                                                           </a:t>
            </a:r>
            <a:endParaRPr kumimoji="0" lang="ru-RU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/>
              <a:t>Структура </a:t>
            </a:r>
            <a:r>
              <a:rPr lang="ru-RU" sz="2800" b="1" dirty="0" err="1" smtClean="0"/>
              <a:t>доходів</a:t>
            </a:r>
            <a:r>
              <a:rPr lang="ru-RU" sz="2800" b="1" dirty="0" smtClean="0"/>
              <a:t> за 2025-2026 </a:t>
            </a:r>
            <a:r>
              <a:rPr lang="ru-RU" sz="2800" b="1" dirty="0" err="1" smtClean="0"/>
              <a:t>р.р</a:t>
            </a:r>
            <a:r>
              <a:rPr lang="ru-RU" sz="2800" b="1" dirty="0" smtClean="0"/>
              <a:t>. </a:t>
            </a:r>
            <a:endParaRPr lang="ru-RU" sz="2800" b="1" dirty="0"/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Rectangle 15"/>
          <p:cNvSpPr>
            <a:spLocks noChangeArrowheads="1"/>
          </p:cNvSpPr>
          <p:nvPr/>
        </p:nvSpPr>
        <p:spPr bwMode="auto">
          <a:xfrm>
            <a:off x="133350" y="568657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31" name="Прямая со стрелкой 30"/>
          <p:cNvCxnSpPr/>
          <p:nvPr/>
        </p:nvCxnSpPr>
        <p:spPr>
          <a:xfrm>
            <a:off x="2080455" y="5186149"/>
            <a:ext cx="1685510" cy="5903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 flipH="1">
            <a:off x="8012528" y="5418161"/>
            <a:ext cx="1685510" cy="3582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70717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Диаграмма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19996055"/>
              </p:ext>
            </p:extLst>
          </p:nvPr>
        </p:nvGraphicFramePr>
        <p:xfrm>
          <a:off x="1119116" y="495300"/>
          <a:ext cx="10072048" cy="5867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42417427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14"/>
          <p:cNvSpPr>
            <a:spLocks noChangeArrowheads="1"/>
          </p:cNvSpPr>
          <p:nvPr/>
        </p:nvSpPr>
        <p:spPr bwMode="auto">
          <a:xfrm>
            <a:off x="845782" y="1410853"/>
            <a:ext cx="1646238" cy="4621077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ВСЬОГО ВИТРАТ </a:t>
            </a: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2400" b="1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 2026 рік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uk-UA" altLang="ru-RU" sz="1100" dirty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23 298,9</a:t>
            </a:r>
            <a:r>
              <a:rPr kumimoji="0" lang="uk-UA" altLang="ru-RU" sz="2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uk-UA" altLang="ru-RU" sz="1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ТИС.ГРН.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AutoShape 13"/>
          <p:cNvSpPr>
            <a:spLocks noChangeArrowheads="1"/>
          </p:cNvSpPr>
          <p:nvPr/>
        </p:nvSpPr>
        <p:spPr bwMode="auto">
          <a:xfrm>
            <a:off x="5347151" y="1082375"/>
            <a:ext cx="6108700" cy="755650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3 096,7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13,3% – матеріальні витрати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AutoShape 12"/>
          <p:cNvSpPr>
            <a:spLocks noChangeArrowheads="1"/>
          </p:cNvSpPr>
          <p:nvPr/>
        </p:nvSpPr>
        <p:spPr bwMode="auto">
          <a:xfrm>
            <a:off x="5390014" y="2025349"/>
            <a:ext cx="6022975" cy="8286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2 890,2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12,4% – електроенергія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AutoShape 11"/>
          <p:cNvSpPr>
            <a:spLocks noChangeArrowheads="1"/>
          </p:cNvSpPr>
          <p:nvPr/>
        </p:nvSpPr>
        <p:spPr bwMode="auto">
          <a:xfrm>
            <a:off x="5390015" y="3081317"/>
            <a:ext cx="6022975" cy="815975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10 880,4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46,7% – витрати на оплату праці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5390016" y="4063404"/>
            <a:ext cx="6022975" cy="81756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2 393,6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10,3% – нарахування на фонд оплати праці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AutoShape 9"/>
          <p:cNvSpPr>
            <a:spLocks noChangeArrowheads="1"/>
          </p:cNvSpPr>
          <p:nvPr/>
        </p:nvSpPr>
        <p:spPr bwMode="auto">
          <a:xfrm>
            <a:off x="5390016" y="5954548"/>
            <a:ext cx="6108700" cy="6588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1 700,7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7,3% – інші витрати</a:t>
            </a:r>
            <a:endParaRPr kumimoji="0" lang="uk-UA" altLang="ru-RU" sz="11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AutoShape 8"/>
          <p:cNvSpPr>
            <a:spLocks noChangeArrowheads="1"/>
          </p:cNvSpPr>
          <p:nvPr/>
        </p:nvSpPr>
        <p:spPr bwMode="auto">
          <a:xfrm>
            <a:off x="5390016" y="5155024"/>
            <a:ext cx="6108700" cy="633412"/>
          </a:xfrm>
          <a:prstGeom prst="roundRect">
            <a:avLst>
              <a:gd name="adj" fmla="val 16667"/>
            </a:avLst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2 337,3 </a:t>
            </a:r>
            <a:r>
              <a:rPr kumimoji="0" lang="uk-UA" altLang="ru-RU" sz="20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тис.грн</a:t>
            </a:r>
            <a:r>
              <a:rPr kumimoji="0" lang="uk-UA" altLang="ru-RU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r>
              <a:rPr kumimoji="0" lang="uk-UA" alt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або 10,0% – амортизація</a:t>
            </a:r>
            <a:endParaRPr kumimoji="0" lang="uk-UA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AutoShape 7"/>
          <p:cNvSpPr>
            <a:spLocks noChangeShapeType="1"/>
          </p:cNvSpPr>
          <p:nvPr/>
        </p:nvSpPr>
        <p:spPr bwMode="auto">
          <a:xfrm>
            <a:off x="2492020" y="3602624"/>
            <a:ext cx="1436687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3" name="AutoShape 6"/>
          <p:cNvSpPr>
            <a:spLocks noChangeShapeType="1"/>
          </p:cNvSpPr>
          <p:nvPr/>
        </p:nvSpPr>
        <p:spPr bwMode="auto">
          <a:xfrm>
            <a:off x="3896726" y="1475225"/>
            <a:ext cx="45719" cy="4781658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AutoShape 5"/>
          <p:cNvSpPr>
            <a:spLocks noChangeShapeType="1"/>
          </p:cNvSpPr>
          <p:nvPr/>
        </p:nvSpPr>
        <p:spPr bwMode="auto">
          <a:xfrm>
            <a:off x="3928706" y="1475223"/>
            <a:ext cx="1418445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5" name="AutoShape 4"/>
          <p:cNvSpPr>
            <a:spLocks noChangeShapeType="1"/>
          </p:cNvSpPr>
          <p:nvPr/>
        </p:nvSpPr>
        <p:spPr bwMode="auto">
          <a:xfrm>
            <a:off x="3928706" y="2348247"/>
            <a:ext cx="1461308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6" name="AutoShape 3"/>
          <p:cNvSpPr>
            <a:spLocks noChangeShapeType="1"/>
          </p:cNvSpPr>
          <p:nvPr/>
        </p:nvSpPr>
        <p:spPr bwMode="auto">
          <a:xfrm>
            <a:off x="3928706" y="3468754"/>
            <a:ext cx="1461308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AutoShape 2"/>
          <p:cNvSpPr>
            <a:spLocks noChangeShapeType="1"/>
          </p:cNvSpPr>
          <p:nvPr/>
        </p:nvSpPr>
        <p:spPr bwMode="auto">
          <a:xfrm>
            <a:off x="3928706" y="4426466"/>
            <a:ext cx="1433918" cy="45719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AutoShape 1"/>
          <p:cNvSpPr>
            <a:spLocks noChangeShapeType="1"/>
          </p:cNvSpPr>
          <p:nvPr/>
        </p:nvSpPr>
        <p:spPr bwMode="auto">
          <a:xfrm>
            <a:off x="3939590" y="5458249"/>
            <a:ext cx="1450423" cy="62612"/>
          </a:xfrm>
          <a:prstGeom prst="straightConnector1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Rectangle 15"/>
          <p:cNvSpPr>
            <a:spLocks noChangeArrowheads="1"/>
          </p:cNvSpPr>
          <p:nvPr/>
        </p:nvSpPr>
        <p:spPr bwMode="auto">
          <a:xfrm>
            <a:off x="0" y="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20" name="Rectangle 17"/>
          <p:cNvSpPr>
            <a:spLocks noChangeArrowheads="1"/>
          </p:cNvSpPr>
          <p:nvPr/>
        </p:nvSpPr>
        <p:spPr bwMode="auto">
          <a:xfrm>
            <a:off x="2595184" y="-170232"/>
            <a:ext cx="6177204" cy="11695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altLang="ru-RU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2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Структура витрат на 2026 рік</a:t>
            </a:r>
            <a:endParaRPr kumimoji="0" lang="ru-RU" altLang="ru-RU" sz="2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Rectangle 24"/>
          <p:cNvSpPr>
            <a:spLocks noChangeArrowheads="1"/>
          </p:cNvSpPr>
          <p:nvPr/>
        </p:nvSpPr>
        <p:spPr bwMode="auto">
          <a:xfrm>
            <a:off x="272955" y="934026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cxnSp>
        <p:nvCxnSpPr>
          <p:cNvPr id="23" name="Прямая со стрелкой 22"/>
          <p:cNvCxnSpPr>
            <a:endCxn id="10" idx="1"/>
          </p:cNvCxnSpPr>
          <p:nvPr/>
        </p:nvCxnSpPr>
        <p:spPr>
          <a:xfrm>
            <a:off x="3982682" y="6256883"/>
            <a:ext cx="1407334" cy="270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52837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2844062" y="1587546"/>
            <a:ext cx="6430851" cy="2670644"/>
          </a:xfrm>
        </p:spPr>
        <p:txBody>
          <a:bodyPr/>
          <a:lstStyle/>
          <a:p>
            <a:pPr algn="ctr"/>
            <a:endParaRPr lang="uk-UA" sz="4400" b="1" i="1" dirty="0"/>
          </a:p>
          <a:p>
            <a:pPr algn="ctr"/>
            <a:r>
              <a:rPr lang="uk-UA" sz="4400" b="1" i="1" dirty="0"/>
              <a:t>Дякую за увагу!</a:t>
            </a:r>
          </a:p>
          <a:p>
            <a:pPr algn="ctr"/>
            <a:endParaRPr lang="uk-UA" sz="4400" b="1" i="1" dirty="0"/>
          </a:p>
        </p:txBody>
      </p:sp>
    </p:spTree>
    <p:extLst>
      <p:ext uri="{BB962C8B-B14F-4D97-AF65-F5344CB8AC3E}">
        <p14:creationId xmlns:p14="http://schemas.microsoft.com/office/powerpoint/2010/main" val="146722132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1983</TotalTime>
  <Words>199</Words>
  <Application>Microsoft Office PowerPoint</Application>
  <PresentationFormat>Широкоэкранный</PresentationFormat>
  <Paragraphs>58</Paragraphs>
  <Slides>6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2" baseType="lpstr">
      <vt:lpstr>Arial</vt:lpstr>
      <vt:lpstr>Bookman Old Style</vt:lpstr>
      <vt:lpstr>Calibri</vt:lpstr>
      <vt:lpstr>Calibri Light</vt:lpstr>
      <vt:lpstr>Times New Roman</vt:lpstr>
      <vt:lpstr>Тема Office</vt:lpstr>
      <vt:lpstr>Комунальне підприємство  Тростянецької міської ради «Тростянецькомунсервіс»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asus_comuns</cp:lastModifiedBy>
  <cp:revision>250</cp:revision>
  <cp:lastPrinted>2026-02-16T07:30:01Z</cp:lastPrinted>
  <dcterms:created xsi:type="dcterms:W3CDTF">2020-08-10T05:11:11Z</dcterms:created>
  <dcterms:modified xsi:type="dcterms:W3CDTF">2026-02-16T14:05:57Z</dcterms:modified>
</cp:coreProperties>
</file>